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4"/>
  </p:notesMasterIdLst>
  <p:sldIdLst>
    <p:sldId id="256" r:id="rId2"/>
    <p:sldId id="265" r:id="rId3"/>
    <p:sldId id="266" r:id="rId4"/>
    <p:sldId id="267" r:id="rId5"/>
    <p:sldId id="268" r:id="rId6"/>
    <p:sldId id="269" r:id="rId7"/>
    <p:sldId id="270" r:id="rId8"/>
    <p:sldId id="271" r:id="rId9"/>
    <p:sldId id="272" r:id="rId10"/>
    <p:sldId id="264" r:id="rId11"/>
    <p:sldId id="273" r:id="rId12"/>
    <p:sldId id="279" r:id="rId13"/>
    <p:sldId id="275" r:id="rId14"/>
    <p:sldId id="278" r:id="rId15"/>
    <p:sldId id="280" r:id="rId16"/>
    <p:sldId id="281" r:id="rId17"/>
    <p:sldId id="282" r:id="rId18"/>
    <p:sldId id="283" r:id="rId19"/>
    <p:sldId id="284" r:id="rId20"/>
    <p:sldId id="285" r:id="rId21"/>
    <p:sldId id="286" r:id="rId22"/>
    <p:sldId id="28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5"/>
    <p:restoredTop sz="81290"/>
  </p:normalViewPr>
  <p:slideViewPr>
    <p:cSldViewPr snapToGrid="0" snapToObjects="1" showGuides="1">
      <p:cViewPr>
        <p:scale>
          <a:sx n="71" d="100"/>
          <a:sy n="71" d="100"/>
        </p:scale>
        <p:origin x="1288" y="416"/>
      </p:cViewPr>
      <p:guideLst>
        <p:guide orient="horz" pos="2115"/>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20.xml"/><Relationship Id="rId12" Type="http://schemas.openxmlformats.org/officeDocument/2006/relationships/slide" Target="slides/slide21.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9.xml"/><Relationship Id="rId8" Type="http://schemas.openxmlformats.org/officeDocument/2006/relationships/slide" Target="slides/slide10.xml"/><Relationship Id="rId9" Type="http://schemas.openxmlformats.org/officeDocument/2006/relationships/slide" Target="slides/slide12.xml"/><Relationship Id="rId1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以上で求められた変異アレル頻度分布と、部分型誕生時刻との関係</a:t>
            </a:r>
            <a:r>
              <a:rPr lang="ja-JP" altLang="en-US" dirty="0" smtClean="0"/>
              <a:t>を表す</a:t>
            </a:r>
            <a:r>
              <a:rPr lang="ja-JP" altLang="en-US" dirty="0" smtClean="0"/>
              <a:t>と左図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この図は、観測データそのものから得られる図ではないため、わかりにくい。</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例えば、誕生時刻が早い時、遅い時の</a:t>
            </a:r>
            <a:r>
              <a:rPr lang="en-US" altLang="ja-JP" dirty="0" smtClean="0"/>
              <a:t>VAF</a:t>
            </a:r>
            <a:r>
              <a:rPr lang="ja-JP" altLang="en-US" dirty="0" smtClean="0"/>
              <a:t>分布を示した方がわかりやすい。</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しかしながら、バルクシーケンシングでは、各部分型の変異アレル頻度分布を直接観測することはできず、</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それらの分布の重ね合わせが観測されます。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従って、混合分布モデルを用いて、観測された変異アレル頻度分布を実現するような、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各部分型の誕生時刻と構成比のパラメータを推定します。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また各部分型における右のピークは、固定化した変異アレルを表しており、そのアレル頻度は、各部分型の構成比の情報を持っています。</a:t>
            </a:r>
            <a:endParaRPr lang="en-US" altLang="ja-JP" dirty="0" smtClean="0"/>
          </a:p>
          <a:p>
            <a:endParaRPr lang="en-US" altLang="ja-JP" dirty="0" smtClean="0"/>
          </a:p>
          <a:p>
            <a:endParaRPr lang="en-US" altLang="ja-JP" dirty="0" smtClean="0"/>
          </a:p>
          <a:p>
            <a:endParaRPr lang="en-US" altLang="ja-JP" dirty="0" smtClean="0"/>
          </a:p>
          <a:p>
            <a:r>
              <a:rPr lang="ja-JP" altLang="en-US" dirty="0" smtClean="0"/>
              <a:t>本当</a:t>
            </a:r>
            <a:r>
              <a:rPr lang="ja-JP" altLang="en-US" dirty="0" smtClean="0"/>
              <a:t>にこのような</a:t>
            </a:r>
            <a:r>
              <a:rPr lang="en-US" altLang="ja-JP" dirty="0" smtClean="0"/>
              <a:t>VAF</a:t>
            </a:r>
            <a:r>
              <a:rPr lang="ja-JP" altLang="en-US" dirty="0" smtClean="0"/>
              <a:t>分布が現実にあるか</a:t>
            </a:r>
            <a:r>
              <a:rPr lang="en-US" altLang="ja-JP" dirty="0" smtClean="0"/>
              <a:t>?</a:t>
            </a:r>
            <a:endParaRPr lang="en-US" altLang="ja-JP" dirty="0" smtClean="0">
              <a:solidFill>
                <a:srgbClr val="0432FF"/>
              </a:solidFill>
            </a:endParaRPr>
          </a:p>
          <a:p>
            <a:r>
              <a:rPr lang="ja-JP" altLang="en-US" dirty="0" smtClean="0"/>
              <a:t>先行研究の実データの</a:t>
            </a:r>
            <a:r>
              <a:rPr lang="en-US" altLang="ja-JP" dirty="0" smtClean="0"/>
              <a:t>VAF</a:t>
            </a:r>
            <a:r>
              <a:rPr lang="ja-JP" altLang="en-US" dirty="0" smtClean="0"/>
              <a:t>をスライドで</a:t>
            </a:r>
            <a:r>
              <a:rPr lang="ja-JP" altLang="en-US" dirty="0" smtClean="0"/>
              <a:t>用意</a:t>
            </a:r>
            <a:endParaRPr lang="en-US" altLang="ja-JP" dirty="0" smtClean="0"/>
          </a:p>
          <a:p>
            <a:r>
              <a:rPr lang="en-US" altLang="ja-JP" dirty="0" smtClean="0"/>
              <a:t>Mixture component</a:t>
            </a:r>
            <a:r>
              <a:rPr lang="ja-JP" altLang="en-US" dirty="0" smtClean="0"/>
              <a:t>数</a:t>
            </a:r>
            <a:r>
              <a:rPr lang="en-US" altLang="ja-JP" dirty="0" smtClean="0"/>
              <a:t>: </a:t>
            </a:r>
            <a:r>
              <a:rPr lang="ja-JP" altLang="en-US" dirty="0" smtClean="0"/>
              <a:t>現在</a:t>
            </a:r>
            <a:r>
              <a:rPr lang="en-US" altLang="ja-JP" dirty="0" smtClean="0"/>
              <a:t>given</a:t>
            </a:r>
            <a:r>
              <a:rPr lang="ja-JP" altLang="en-US" dirty="0" smtClean="0"/>
              <a:t>としているが、情報量規準等を用いてモデル選択することを考えている。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8463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各一</a:t>
            </a:r>
            <a:r>
              <a:rPr lang="ja-JP" altLang="en-US" dirty="0" smtClean="0"/>
              <a:t>塩基変異位置におけるリードの出力確率は</a:t>
            </a:r>
            <a:r>
              <a:rPr lang="ja-JP" altLang="en-US" dirty="0" smtClean="0"/>
              <a:t>、先に</a:t>
            </a:r>
            <a:r>
              <a:rPr lang="ja-JP" altLang="en-US" dirty="0" smtClean="0"/>
              <a:t>計算したアレル頻度</a:t>
            </a:r>
            <a:r>
              <a:rPr lang="ja-JP" altLang="en-US" dirty="0" smtClean="0"/>
              <a:t>分布と、部分型の構成比と変異アレル頻度から計算されるパラメータ</a:t>
            </a:r>
            <a:r>
              <a:rPr lang="en-US" altLang="ja-JP" dirty="0" smtClean="0"/>
              <a:t>mu</a:t>
            </a:r>
            <a:r>
              <a:rPr lang="ja-JP" altLang="en-US" dirty="0" smtClean="0"/>
              <a:t>を用いたリードの出力確率の積</a:t>
            </a:r>
            <a:r>
              <a:rPr lang="ja-JP" altLang="en-US" dirty="0" smtClean="0"/>
              <a:t>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正解の誕生時刻</a:t>
            </a:r>
            <a:r>
              <a:rPr lang="en-US" altLang="ja-JP" dirty="0" smtClean="0"/>
              <a:t>t</a:t>
            </a:r>
            <a:r>
              <a:rPr lang="ja-JP" altLang="en-US" dirty="0" smtClean="0"/>
              <a:t>と構成比</a:t>
            </a:r>
            <a:r>
              <a:rPr lang="en-US" altLang="ja-JP" dirty="0" smtClean="0"/>
              <a:t>n</a:t>
            </a:r>
            <a:r>
              <a:rPr lang="ja-JP" altLang="en-US" dirty="0" smtClean="0"/>
              <a:t>を用意し、これら正解パラメータに基づき計算される変異アレル頻度からリードを生成しました。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を推定する最尤推定問題は以下のようになり、</a:t>
            </a:r>
            <a:r>
              <a:rPr lang="en-US" altLang="ja-JP" dirty="0" smtClean="0"/>
              <a:t>EM</a:t>
            </a:r>
            <a:r>
              <a:rPr lang="ja-JP" altLang="en-US" dirty="0" smtClean="0"/>
              <a:t>アルゴリズムによって解を求めました。</a:t>
            </a:r>
            <a:endParaRPr lang="en-US" altLang="ja-JP" dirty="0" smtClean="0"/>
          </a:p>
          <a:p>
            <a:endParaRPr lang="en-US" dirty="0" smtClean="0"/>
          </a:p>
          <a:p>
            <a:endParaRPr lang="en-US" dirty="0" smtClean="0"/>
          </a:p>
          <a:p>
            <a:endParaRPr lang="en-US" dirty="0" smtClean="0"/>
          </a:p>
          <a:p>
            <a:r>
              <a:rPr lang="en-US" dirty="0" smtClean="0"/>
              <a:t>P(</a:t>
            </a:r>
            <a:r>
              <a:rPr lang="en-US" dirty="0" err="1" smtClean="0"/>
              <a:t>i_k</a:t>
            </a:r>
            <a:r>
              <a:rPr lang="en-US" dirty="0" smtClean="0"/>
              <a:t>)</a:t>
            </a:r>
            <a:r>
              <a:rPr lang="ja-JP" altLang="en-US" dirty="0" smtClean="0"/>
              <a:t>は変異率じゃない。</a:t>
            </a:r>
            <a:r>
              <a:rPr lang="en-US" altLang="ja-JP" dirty="0" smtClean="0"/>
              <a:t>SNV k</a:t>
            </a:r>
            <a:r>
              <a:rPr lang="ja-JP" altLang="en-US" dirty="0" smtClean="0"/>
              <a:t>が部分型</a:t>
            </a:r>
            <a:r>
              <a:rPr lang="en-US" altLang="ja-JP" dirty="0" err="1" smtClean="0"/>
              <a:t>i_k</a:t>
            </a:r>
            <a:r>
              <a:rPr lang="ja-JP" altLang="en-US" dirty="0" smtClean="0"/>
              <a:t>に起こった変異である確率</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r>
              <a:rPr lang="ja-JP" altLang="en-US" dirty="0" smtClean="0"/>
              <a:t>アルゴリズムでは、一つの</a:t>
            </a:r>
            <a:r>
              <a:rPr lang="en-US" altLang="ja-JP" dirty="0" smtClean="0"/>
              <a:t>SNV</a:t>
            </a:r>
            <a:r>
              <a:rPr lang="en-US" altLang="ja-JP" baseline="0" dirty="0" smtClean="0"/>
              <a:t> locus</a:t>
            </a:r>
            <a:r>
              <a:rPr lang="ja-JP" altLang="en-US" baseline="0" dirty="0" smtClean="0"/>
              <a:t>から出力された各リードが、どの部分型に由来するかを隠れ状態として持ちます。</a:t>
            </a:r>
            <a:endParaRPr lang="en-US" altLang="ja-JP" baseline="0" dirty="0" smtClean="0"/>
          </a:p>
          <a:p>
            <a:r>
              <a:rPr lang="ja-JP" altLang="en-US" baseline="0" dirty="0" smtClean="0"/>
              <a:t>隠れ状態推定と、パラメータ最適化を交互に行うことで、誕生時刻、構成比のパラメータを推定しました。</a:t>
            </a:r>
            <a:endParaRPr lang="en-US" altLang="ja-JP" baseline="0" dirty="0" smtClean="0"/>
          </a:p>
          <a:p>
            <a:endParaRPr lang="en-US" altLang="ja-JP" baseline="0" dirty="0" smtClean="0"/>
          </a:p>
        </p:txBody>
      </p:sp>
      <p:sp>
        <p:nvSpPr>
          <p:cNvPr id="4" name="Slide Number Placeholder 3"/>
          <p:cNvSpPr>
            <a:spLocks noGrp="1"/>
          </p:cNvSpPr>
          <p:nvPr>
            <p:ph type="sldNum" sz="quarter" idx="10"/>
          </p:nvPr>
        </p:nvSpPr>
        <p:spPr/>
        <p:txBody>
          <a:bodyPr/>
          <a:lstStyle/>
          <a:p>
            <a:fld id="{84C13422-5834-AE43-B0BF-73992894F99B}" type="slidenum">
              <a:rPr lang="en-US" smtClean="0"/>
              <a:t>14</a:t>
            </a:fld>
            <a:endParaRPr lang="en-US"/>
          </a:p>
        </p:txBody>
      </p:sp>
    </p:spTree>
    <p:extLst>
      <p:ext uri="{BB962C8B-B14F-4D97-AF65-F5344CB8AC3E}">
        <p14:creationId xmlns:p14="http://schemas.microsoft.com/office/powerpoint/2010/main" val="63809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推定の結果を示します。</a:t>
            </a:r>
            <a:endParaRPr lang="en-US" altLang="ja-JP" dirty="0" smtClean="0"/>
          </a:p>
          <a:p>
            <a:r>
              <a:rPr lang="ja-JP" altLang="en-US" dirty="0" smtClean="0"/>
              <a:t>上に示したような正解パラメータについて、</a:t>
            </a:r>
            <a:r>
              <a:rPr lang="en-US" altLang="ja-JP" dirty="0" smtClean="0"/>
              <a:t>SNV</a:t>
            </a:r>
            <a:r>
              <a:rPr lang="ja-JP" altLang="en-US" dirty="0" smtClean="0"/>
              <a:t>数を変化させてリードを生成し、誕生時刻</a:t>
            </a:r>
            <a:r>
              <a:rPr lang="en-US" altLang="ja-JP" dirty="0" smtClean="0"/>
              <a:t>t</a:t>
            </a:r>
            <a:r>
              <a:rPr lang="ja-JP" altLang="en-US" dirty="0" smtClean="0"/>
              <a:t>と構成比</a:t>
            </a:r>
            <a:r>
              <a:rPr lang="en-US" altLang="ja-JP" dirty="0" smtClean="0"/>
              <a:t>n</a:t>
            </a:r>
            <a:r>
              <a:rPr lang="ja-JP" altLang="en-US" dirty="0" smtClean="0"/>
              <a:t>の推定を行ったところ、</a:t>
            </a:r>
            <a:endParaRPr lang="en-US" altLang="ja-JP" dirty="0" smtClean="0"/>
          </a:p>
          <a:p>
            <a:r>
              <a:rPr lang="en-US" dirty="0" smtClean="0"/>
              <a:t>SNV</a:t>
            </a:r>
            <a:r>
              <a:rPr lang="ja-JP" altLang="en-US" dirty="0" smtClean="0"/>
              <a:t>の数が多いほど、推定精度が向上するという結果が得られました。</a:t>
            </a:r>
            <a:endParaRPr lang="en-US" altLang="ja-JP" dirty="0" smtClean="0"/>
          </a:p>
          <a:p>
            <a:r>
              <a:rPr lang="ja-JP" altLang="en-US" dirty="0" smtClean="0"/>
              <a:t>構成比は、少ない</a:t>
            </a:r>
            <a:r>
              <a:rPr lang="en-US" altLang="ja-JP" dirty="0" smtClean="0"/>
              <a:t>SNV</a:t>
            </a:r>
            <a:r>
              <a:rPr lang="ja-JP" altLang="en-US" dirty="0" smtClean="0"/>
              <a:t>でも精度良く推定できますが、誕生時刻を精度良く推定するには、より多くの</a:t>
            </a:r>
            <a:r>
              <a:rPr lang="en-US" altLang="ja-JP" dirty="0" smtClean="0"/>
              <a:t>SNV</a:t>
            </a:r>
            <a:r>
              <a:rPr lang="ja-JP" altLang="en-US" dirty="0" smtClean="0"/>
              <a:t>の数が必要でした。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15</a:t>
            </a:fld>
            <a:endParaRPr lang="en-US" dirty="0"/>
          </a:p>
        </p:txBody>
      </p:sp>
    </p:spTree>
    <p:extLst>
      <p:ext uri="{BB962C8B-B14F-4D97-AF65-F5344CB8AC3E}">
        <p14:creationId xmlns:p14="http://schemas.microsoft.com/office/powerpoint/2010/main" val="94313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次に、先程と同じ正解パラメータに対し、</a:t>
            </a:r>
            <a:r>
              <a:rPr lang="en-US" altLang="ja-JP" dirty="0" smtClean="0"/>
              <a:t>SNV</a:t>
            </a:r>
            <a:r>
              <a:rPr lang="ja-JP" altLang="en-US" dirty="0" smtClean="0"/>
              <a:t>の数を固定し、シーケンシングデプスを変化させて</a:t>
            </a:r>
            <a:r>
              <a:rPr lang="ja-JP" altLang="en-US" smtClean="0"/>
              <a:t>リードを生成し</a:t>
            </a:r>
            <a:r>
              <a:rPr lang="ja-JP" altLang="en-US" dirty="0" smtClean="0"/>
              <a:t>、</a:t>
            </a:r>
            <a:endParaRPr lang="en-US" altLang="ja-JP" dirty="0" smtClean="0"/>
          </a:p>
          <a:p>
            <a:r>
              <a:rPr lang="ja-JP" altLang="en-US" dirty="0" smtClean="0"/>
              <a:t>パラメータ推定を行いました。</a:t>
            </a:r>
            <a:endParaRPr lang="en-US" altLang="ja-JP" dirty="0" smtClean="0"/>
          </a:p>
          <a:p>
            <a:r>
              <a:rPr lang="ja-JP" altLang="en-US" dirty="0" smtClean="0"/>
              <a:t>その結果、シーケンシングデプスについても、デプスが深いほど、誕生時刻と構成比の推定精度が向上するという結果が得られました。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16</a:t>
            </a:fld>
            <a:endParaRPr lang="en-US" dirty="0"/>
          </a:p>
        </p:txBody>
      </p:sp>
    </p:spTree>
    <p:extLst>
      <p:ext uri="{BB962C8B-B14F-4D97-AF65-F5344CB8AC3E}">
        <p14:creationId xmlns:p14="http://schemas.microsoft.com/office/powerpoint/2010/main" val="358036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次に、正解の誕生時刻パラメータを上下の図のように変えた場合にも推定できるかどうか実験しましたが、</a:t>
            </a:r>
            <a:endParaRPr lang="en-US" altLang="ja-JP" dirty="0" smtClean="0"/>
          </a:p>
          <a:p>
            <a:r>
              <a:rPr lang="ja-JP" altLang="en-US" dirty="0" smtClean="0"/>
              <a:t>その結果ロバストに推定できることが示されました。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17</a:t>
            </a:fld>
            <a:endParaRPr lang="en-US" dirty="0"/>
          </a:p>
        </p:txBody>
      </p:sp>
    </p:spTree>
    <p:extLst>
      <p:ext uri="{BB962C8B-B14F-4D97-AF65-F5344CB8AC3E}">
        <p14:creationId xmlns:p14="http://schemas.microsoft.com/office/powerpoint/2010/main" val="1775659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更に、正解の構成比パラメータを上下の図のように変えた場合にも、推定できるかどうか実験したところ、</a:t>
            </a:r>
            <a:endParaRPr lang="en-US" altLang="ja-JP" dirty="0" smtClean="0"/>
          </a:p>
          <a:p>
            <a:r>
              <a:rPr lang="ja-JP" altLang="en-US" dirty="0" smtClean="0"/>
              <a:t>この場合にもロバストに推定できることがわかりました。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18</a:t>
            </a:fld>
            <a:endParaRPr lang="en-US" dirty="0"/>
          </a:p>
        </p:txBody>
      </p:sp>
    </p:spTree>
    <p:extLst>
      <p:ext uri="{BB962C8B-B14F-4D97-AF65-F5344CB8AC3E}">
        <p14:creationId xmlns:p14="http://schemas.microsoft.com/office/powerpoint/2010/main" val="27969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endParaRPr lang="en-US" altLang="ja-JP" dirty="0" smtClean="0"/>
          </a:p>
          <a:p>
            <a:r>
              <a:rPr lang="ja-JP" altLang="en-US" dirty="0" smtClean="0"/>
              <a:t>部分型構成比</a:t>
            </a:r>
            <a:r>
              <a:rPr lang="en-US" altLang="ja-JP" dirty="0" smtClean="0"/>
              <a:t>ni,</a:t>
            </a:r>
            <a:r>
              <a:rPr lang="en-US" altLang="ja-JP" baseline="0" dirty="0" smtClean="0"/>
              <a:t> </a:t>
            </a:r>
            <a:r>
              <a:rPr lang="ja-JP" altLang="en-US" baseline="0" dirty="0" smtClean="0"/>
              <a:t>誕生時刻</a:t>
            </a:r>
            <a:r>
              <a:rPr lang="en-US" altLang="ja-JP" baseline="0" dirty="0" smtClean="0"/>
              <a:t>ti,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dirty="0"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dirty="0" smtClean="0"/>
              <a:t>イントロは多くても全体の</a:t>
            </a:r>
            <a:r>
              <a:rPr lang="en-US" altLang="ja-JP" dirty="0" smtClean="0"/>
              <a:t>1/3</a:t>
            </a:r>
            <a:r>
              <a:rPr lang="ja-JP" altLang="en-US" dirty="0" smtClean="0"/>
              <a:t>程度に。</a:t>
            </a:r>
            <a:endParaRPr lang="en-US" altLang="ja-JP" dirty="0" smtClean="0"/>
          </a:p>
          <a:p>
            <a:pPr marL="400050" lvl="1" indent="0">
              <a:buNone/>
            </a:pPr>
            <a:r>
              <a:rPr lang="ja-JP" altLang="en-US" dirty="0" smtClean="0"/>
              <a:t>これも、本研究で言いたい増殖率推定の前の問題なので、</a:t>
            </a:r>
            <a:r>
              <a:rPr lang="en-US" altLang="ja-JP" dirty="0" smtClean="0"/>
              <a:t>purpose</a:t>
            </a:r>
            <a:r>
              <a:rPr lang="ja-JP" altLang="en-US" dirty="0" smtClean="0"/>
              <a:t>の前のイントロかも。</a:t>
            </a:r>
            <a:endParaRPr lang="en-US" altLang="ja-JP" dirty="0" smtClean="0"/>
          </a:p>
          <a:p>
            <a:pPr marL="400050" lvl="1" indent="0">
              <a:buNone/>
            </a:pPr>
            <a:r>
              <a:rPr lang="en-US" altLang="ja-JP" dirty="0" smtClean="0"/>
              <a:t>1</a:t>
            </a:r>
            <a:r>
              <a:rPr lang="ja-JP" altLang="en-US" dirty="0" smtClean="0"/>
              <a:t>枚使う意味があるかどうか。</a:t>
            </a:r>
            <a:endParaRPr lang="en-US" altLang="ja-JP" dirty="0" smtClean="0"/>
          </a:p>
          <a:p>
            <a:pPr marL="400050" lvl="1" indent="0">
              <a:buNone/>
            </a:pPr>
            <a:r>
              <a:rPr lang="ja-JP" altLang="en-US" dirty="0" smtClean="0"/>
              <a:t>なぜバルクかまで説明する時間があるかどうか。</a:t>
            </a:r>
            <a:endParaRPr lang="en-US" altLang="ja-JP" dirty="0" smtClean="0"/>
          </a:p>
          <a:p>
            <a:pPr marL="400050" lvl="1" indent="0">
              <a:buNone/>
            </a:pPr>
            <a:r>
              <a:rPr lang="ja-JP" altLang="en-US" dirty="0"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725252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169689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一方、増殖率推定に関する先行研究としては、がんの発展に直接寄与しないパッセンジャー変異に対して中立進化の理論を適用した研究があります。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論文の</a:t>
                </a:r>
                <a:r>
                  <a:rPr lang="en-US" altLang="ja-JP" dirty="0" smtClean="0"/>
                  <a:t>NGS</a:t>
                </a:r>
                <a:r>
                  <a:rPr lang="ja-JP" altLang="en-US" dirty="0" smtClean="0"/>
                  <a:t>データをもとに追試を行ったのが左の図になりますが、</a:t>
                </a:r>
                <a:endParaRPr lang="en-US" altLang="ja-JP" dirty="0" smtClean="0"/>
              </a:p>
              <a:p>
                <a:r>
                  <a:rPr lang="ja-JP" altLang="en-US" dirty="0" smtClean="0"/>
                  <a:t>パッセンジャー変異に対して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をプロットすると、ほぼ直線上に乗り、中立進化がほぼ成立していることがわかります。</a:t>
                </a:r>
                <a:endParaRPr lang="en-US" altLang="ja-JP" dirty="0" smtClean="0"/>
              </a:p>
              <a:p>
                <a:r>
                  <a:rPr lang="ja-JP" altLang="en-US" dirty="0"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そこで我々は、この問題を確率モデルの枠組みに落とし込み、混合分布モデルのパラメータ推定問題に帰着することにより、</a:t>
            </a:r>
            <a:endParaRPr lang="en-US" altLang="ja-JP" dirty="0" smtClean="0"/>
          </a:p>
          <a:p>
            <a:r>
              <a:rPr lang="ja-JP" altLang="en-US" dirty="0"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本手法においても、パッセンジャー変異に着目します。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7513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6" Type="http://schemas.openxmlformats.org/officeDocument/2006/relationships/image" Target="../media/image34.emf"/><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tiff"/><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emf"/><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emf"/><Relationship Id="rId9" Type="http://schemas.openxmlformats.org/officeDocument/2006/relationships/image" Target="../media/image62.png"/><Relationship Id="rId10" Type="http://schemas.openxmlformats.org/officeDocument/2006/relationships/image" Target="../media/image63.png"/></Relationships>
</file>

<file path=ppt/slides/_rels/slide18.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emf"/><Relationship Id="rId9" Type="http://schemas.openxmlformats.org/officeDocument/2006/relationships/image" Target="../media/image62.png"/><Relationship Id="rId10"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5.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dirty="0" smtClean="0"/>
              <a:t>部分型の誕生時刻が早いほど、部分型内部で起こった変異は集団内に固定しやすい。</a:t>
            </a:r>
            <a:endParaRPr lang="en-US" altLang="ja-JP" dirty="0" smtClean="0"/>
          </a:p>
          <a:p>
            <a:endParaRPr lang="en-US" altLang="ja-JP" dirty="0" smtClean="0"/>
          </a:p>
          <a:p>
            <a:r>
              <a:rPr lang="ja-JP" altLang="en-US" dirty="0" smtClean="0"/>
              <a:t>この関係を逆に利用</a:t>
            </a:r>
            <a:endParaRPr lang="en-US" altLang="ja-JP" dirty="0"/>
          </a:p>
          <a:p>
            <a:pPr marL="457200" lvl="1" indent="0">
              <a:buNone/>
            </a:pPr>
            <a:r>
              <a:rPr lang="ja-JP" altLang="en-US" sz="1800" dirty="0" smtClean="0"/>
              <a:t>観測される変異アレル頻度分布</a:t>
            </a:r>
            <a:endParaRPr lang="en-US" altLang="ja-JP" sz="1800" dirty="0" smtClean="0"/>
          </a:p>
          <a:p>
            <a:pPr marL="457200" lvl="1" indent="0">
              <a:buNone/>
            </a:pPr>
            <a:endParaRPr lang="en-US" dirty="0"/>
          </a:p>
          <a:p>
            <a:pPr marL="457200" lvl="1" indent="0">
              <a:buNone/>
            </a:pPr>
            <a:r>
              <a:rPr lang="ja-JP" altLang="en-US" sz="1800" dirty="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3907"/>
            <a:ext cx="2988000" cy="2988000"/>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dirty="0"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dirty="0"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1110614" y="5656300"/>
                <a:ext cx="95654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=0.9</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1110614" y="5656300"/>
                <a:ext cx="956544"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3783455" y="5656300"/>
                <a:ext cx="10847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=0.01</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3783455" y="5656300"/>
                <a:ext cx="1084784" cy="369332"/>
              </a:xfrm>
              <a:prstGeom prst="rect">
                <a:avLst/>
              </a:prstGeom>
              <a:blipFill rotWithShape="0">
                <a:blip r:embed="rId7"/>
                <a:stretch>
                  <a:fillRect/>
                </a:stretch>
              </a:blipFill>
            </p:spPr>
            <p:txBody>
              <a:bodyPr/>
              <a:lstStyle/>
              <a:p>
                <a:r>
                  <a:rPr lang="en-US">
                    <a:noFill/>
                  </a:rPr>
                  <a:t> </a:t>
                </a:r>
              </a:p>
            </p:txBody>
          </p:sp>
        </mc:Fallback>
      </mc:AlternateContent>
      <p:cxnSp>
        <p:nvCxnSpPr>
          <p:cNvPr id="35" name="Straight Arrow Connector 34"/>
          <p:cNvCxnSpPr/>
          <p:nvPr/>
        </p:nvCxnSpPr>
        <p:spPr>
          <a:xfrm flipH="1">
            <a:off x="285596" y="1914021"/>
            <a:ext cx="4233760"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189127" y="1637022"/>
                <a:ext cx="1659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89127" y="1637022"/>
                <a:ext cx="165943" cy="276999"/>
              </a:xfrm>
              <a:prstGeom prst="rect">
                <a:avLst/>
              </a:prstGeom>
              <a:blipFill rotWithShape="0">
                <a:blip r:embed="rId8"/>
                <a:stretch>
                  <a:fillRect l="-22222" r="-22222" b="-8889"/>
                </a:stretch>
              </a:blipFill>
            </p:spPr>
            <p:txBody>
              <a:bodyPr/>
              <a:lstStyle/>
              <a:p>
                <a:r>
                  <a:rPr lang="en-US">
                    <a:noFill/>
                  </a:rPr>
                  <a:t> </a:t>
                </a:r>
              </a:p>
            </p:txBody>
          </p:sp>
        </mc:Fallback>
      </mc:AlternateContent>
      <p:sp>
        <p:nvSpPr>
          <p:cNvPr id="38" name="TextBox 37"/>
          <p:cNvSpPr txBox="1"/>
          <p:nvPr/>
        </p:nvSpPr>
        <p:spPr>
          <a:xfrm>
            <a:off x="4198217" y="1576287"/>
            <a:ext cx="306494" cy="369332"/>
          </a:xfrm>
          <a:prstGeom prst="rect">
            <a:avLst/>
          </a:prstGeom>
          <a:noFill/>
        </p:spPr>
        <p:txBody>
          <a:bodyPr wrap="none" rtlCol="0">
            <a:spAutoFit/>
          </a:bodyPr>
          <a:lstStyle/>
          <a:p>
            <a:r>
              <a:rPr lang="en-US" dirty="0" smtClean="0"/>
              <a:t>0</a:t>
            </a:r>
            <a:endParaRPr lang="en-US" dirty="0"/>
          </a:p>
        </p:txBody>
      </p:sp>
      <p:sp>
        <p:nvSpPr>
          <p:cNvPr id="39" name="TextBox 38"/>
          <p:cNvSpPr txBox="1"/>
          <p:nvPr/>
        </p:nvSpPr>
        <p:spPr>
          <a:xfrm>
            <a:off x="355070" y="1603073"/>
            <a:ext cx="306494" cy="369332"/>
          </a:xfrm>
          <a:prstGeom prst="rect">
            <a:avLst/>
          </a:prstGeom>
          <a:noFill/>
        </p:spPr>
        <p:txBody>
          <a:bodyPr wrap="none" rtlCol="0">
            <a:spAutoFit/>
          </a:bodyPr>
          <a:lstStyle/>
          <a:p>
            <a:r>
              <a:rPr lang="en-US" dirty="0"/>
              <a:t>1</a:t>
            </a:r>
            <a:endParaRPr lang="en-US" dirty="0"/>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7808261" cy="2081312"/>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実際に観測される変異アレル頻度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観測された変異アレル頻度</a:t>
            </a:r>
            <a:r>
              <a:rPr lang="ja-JP" altLang="en-US" dirty="0" smtClean="0"/>
              <a:t>分布が実現されるような誕生時刻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固定化した変異アレルのピーク</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構成</a:t>
            </a:r>
            <a:r>
              <a:rPr lang="ja-JP" altLang="en-US" dirty="0" smtClean="0">
                <a:solidFill>
                  <a:srgbClr val="FF0000"/>
                </a:solidFill>
              </a:rPr>
              <a:t>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dirty="0"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バルクシーケンシング</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dirty="0" smtClean="0"/>
                  <a:t>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dirty="0"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dirty="0"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314"/>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smtClean="0"/>
                  <a:t>1</a:t>
                </a:r>
                <a:r>
                  <a:rPr lang="ja-JP" altLang="en-US" dirty="0"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の変異</a:t>
                </a:r>
                <a:r>
                  <a:rPr lang="ja-JP" altLang="en-US" dirty="0" smtClean="0"/>
                  <a:t>アレル</a:t>
                </a:r>
                <a:r>
                  <a:rPr lang="ja-JP" altLang="en-US" dirty="0"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4"/>
                <a:stretch>
                  <a:fillRect l="-1000"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dirty="0"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dirty="0" smtClean="0">
                  <a:solidFill>
                    <a:srgbClr val="0432FF"/>
                  </a:solidFill>
                </a:rPr>
                <a:t>先の</a:t>
              </a:r>
              <a:r>
                <a:rPr lang="en-US" dirty="0" smtClean="0">
                  <a:solidFill>
                    <a:srgbClr val="0432FF"/>
                  </a:solidFill>
                </a:rPr>
                <a:t>Wright-Fisher model</a:t>
              </a:r>
              <a:r>
                <a:rPr lang="ja-JP" altLang="en-US" dirty="0" smtClean="0">
                  <a:solidFill>
                    <a:srgbClr val="0432FF"/>
                  </a:solidFill>
                </a:rPr>
                <a:t>から計算</a:t>
              </a:r>
              <a:r>
                <a:rPr lang="ja-JP" altLang="en-US" dirty="0" smtClean="0">
                  <a:solidFill>
                    <a:srgbClr val="0432FF"/>
                  </a:solidFill>
                </a:rPr>
                <a:t>される</a:t>
              </a:r>
              <a:endParaRPr lang="en-US" altLang="ja-JP" dirty="0" smtClean="0">
                <a:solidFill>
                  <a:srgbClr val="0432FF"/>
                </a:solidFill>
              </a:endParaRPr>
            </a:p>
            <a:p>
              <a:r>
                <a:rPr lang="ja-JP" altLang="en-US" dirty="0" smtClean="0">
                  <a:solidFill>
                    <a:srgbClr val="0432FF"/>
                  </a:solidFill>
                </a:rPr>
                <a:t>変異アレル頻度</a:t>
              </a:r>
              <a:r>
                <a:rPr lang="ja-JP" altLang="en-US" dirty="0"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IV</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2205739"/>
                <a:ext cx="6965575" cy="1910328"/>
              </a:xfrm>
            </p:spPr>
            <p:txBody>
              <a:bodyPr>
                <a:normAutofit/>
              </a:bodyPr>
              <a:lstStyle/>
              <a:p>
                <a:r>
                  <a:rPr lang="ja-JP" altLang="en-US" dirty="0" smtClean="0"/>
                  <a:t>正解の</a:t>
                </a:r>
                <a:r>
                  <a:rPr lang="ja-JP" altLang="en-US" dirty="0">
                    <a:solidFill>
                      <a:srgbClr val="FF0000"/>
                    </a:solidFill>
                  </a:rPr>
                  <a:t>誕生時刻</a:t>
                </a:r>
                <a14:m>
                  <m:oMath xmlns:m="http://schemas.openxmlformats.org/officeDocument/2006/math">
                    <m:r>
                      <a:rPr lang="en-US" altLang="ja-JP" i="1">
                        <a:solidFill>
                          <a:srgbClr val="FF0000"/>
                        </a:solidFill>
                        <a:latin typeface="Cambria Math" charset="0"/>
                      </a:rPr>
                      <m:t>𝑡</m:t>
                    </m:r>
                  </m:oMath>
                </a14:m>
                <a:r>
                  <a:rPr lang="en-US" altLang="ja-JP" dirty="0"/>
                  <a:t>, </a:t>
                </a:r>
                <a:r>
                  <a:rPr lang="ja-JP" altLang="en-US" dirty="0">
                    <a:solidFill>
                      <a:srgbClr val="FF0000"/>
                    </a:solidFill>
                  </a:rPr>
                  <a:t>構成比</a:t>
                </a:r>
                <a14:m>
                  <m:oMath xmlns:m="http://schemas.openxmlformats.org/officeDocument/2006/math">
                    <m:r>
                      <a:rPr lang="en-US" altLang="ja-JP" i="1">
                        <a:solidFill>
                          <a:srgbClr val="FF0000"/>
                        </a:solidFill>
                        <a:latin typeface="Cambria Math" charset="0"/>
                      </a:rPr>
                      <m:t>𝑛</m:t>
                    </m:r>
                  </m:oMath>
                </a14:m>
                <a:r>
                  <a:rPr lang="ja-JP" altLang="en-US" dirty="0"/>
                  <a:t>を用意</a:t>
                </a:r>
                <a:endParaRPr lang="en-US" altLang="ja-JP" dirty="0"/>
              </a:p>
              <a:p>
                <a:r>
                  <a:rPr lang="ja-JP" altLang="en-US" dirty="0"/>
                  <a:t>上記</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a:t>に基づき計算される変異アレル頻度からリードを生成</a:t>
                </a:r>
                <a:endParaRPr lang="en-US" altLang="ja-JP" dirty="0"/>
              </a:p>
              <a:p>
                <a:r>
                  <a:rPr lang="ja-JP" altLang="en-US" dirty="0"/>
                  <a:t>生成したリードから、</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smtClean="0"/>
                  <a:t>を</a:t>
                </a:r>
                <a:r>
                  <a:rPr lang="en-US" altLang="ja-JP" dirty="0" smtClean="0"/>
                  <a:t>EM</a:t>
                </a:r>
                <a:r>
                  <a:rPr lang="ja-JP" altLang="en-US" dirty="0" smtClean="0"/>
                  <a:t>アルゴリズムに</a:t>
                </a:r>
                <a:r>
                  <a:rPr lang="ja-JP" altLang="en-US" dirty="0"/>
                  <a:t>より最尤</a:t>
                </a:r>
                <a:r>
                  <a:rPr lang="ja-JP" altLang="en-US" dirty="0" smtClean="0"/>
                  <a:t>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2205739"/>
                <a:ext cx="6965575" cy="1910328"/>
              </a:xfrm>
              <a:blipFill rotWithShape="0">
                <a:blip r:embed="rId3"/>
                <a:stretch>
                  <a:fillRect l="-263" t="-3195"/>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9599" y="3992303"/>
            <a:ext cx="7194176" cy="800874"/>
          </a:xfrm>
          <a:prstGeom prst="rect">
            <a:avLst/>
          </a:prstGeom>
        </p:spPr>
      </p:pic>
      <p:sp>
        <p:nvSpPr>
          <p:cNvPr id="28" name="Rectangle 27"/>
          <p:cNvSpPr/>
          <p:nvPr/>
        </p:nvSpPr>
        <p:spPr>
          <a:xfrm>
            <a:off x="3431969" y="4168238"/>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flipV="1">
            <a:off x="3695178" y="4568359"/>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059756" y="4915489"/>
                <a:ext cx="2213702" cy="369332"/>
              </a:xfrm>
              <a:prstGeom prst="rect">
                <a:avLst/>
              </a:prstGeom>
              <a:noFill/>
            </p:spPr>
            <p:txBody>
              <a:bodyPr wrap="square" rtlCol="0">
                <a:spAutoFit/>
              </a:bodyPr>
              <a:lstStyle/>
              <a:p>
                <a:r>
                  <a:rPr lang="ja-JP" altLang="en-US" dirty="0"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ja-JP" altLang="en-US" dirty="0"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059756" y="4915489"/>
                <a:ext cx="2213702" cy="369332"/>
              </a:xfrm>
              <a:prstGeom prst="rect">
                <a:avLst/>
              </a:prstGeom>
              <a:blipFill rotWithShape="0">
                <a:blip r:embed="rId5"/>
                <a:stretch>
                  <a:fillRect l="-2479" t="-4918"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1646911" y="5591127"/>
            <a:ext cx="5074216" cy="659361"/>
          </a:xfrm>
          <a:prstGeom prst="rect">
            <a:avLst/>
          </a:prstGeom>
        </p:spPr>
      </p:pic>
      <mc:AlternateContent xmlns:mc="http://schemas.openxmlformats.org/markup-compatibility/2006">
        <mc:Choice xmlns:a14="http://schemas.microsoft.com/office/drawing/2010/main" Requires="a14">
          <p:sp>
            <p:nvSpPr>
              <p:cNvPr id="43" name="Rectangle 42"/>
              <p:cNvSpPr/>
              <p:nvPr/>
            </p:nvSpPr>
            <p:spPr>
              <a:xfrm>
                <a:off x="5784448" y="4730823"/>
                <a:ext cx="1185517" cy="369332"/>
              </a:xfrm>
              <a:prstGeom prst="rect">
                <a:avLst/>
              </a:prstGeom>
            </p:spPr>
            <p:txBody>
              <a:bodyPr wrap="none">
                <a:spAutoFit/>
              </a:bodyPr>
              <a:lstStyle/>
              <a:p>
                <a14:m>
                  <m:oMath xmlns:m="http://schemas.openxmlformats.org/officeDocument/2006/math">
                    <m:r>
                      <a:rPr lang="en-US" b="0" i="1" smtClean="0">
                        <a:latin typeface="Cambria Math" charset="0"/>
                      </a:rPr>
                      <m:t>𝐾</m:t>
                    </m:r>
                  </m:oMath>
                </a14:m>
                <a:r>
                  <a:rPr lang="en-US" dirty="0" smtClean="0"/>
                  <a:t> </a:t>
                </a:r>
                <a:r>
                  <a:rPr lang="en-US" dirty="0"/>
                  <a:t>: </a:t>
                </a:r>
                <a:r>
                  <a:rPr lang="en-US" dirty="0"/>
                  <a:t>#</a:t>
                </a:r>
                <a:r>
                  <a:rPr lang="en-US" dirty="0" smtClean="0"/>
                  <a:t>SNVs</a:t>
                </a:r>
                <a:endParaRPr lang="en-US" dirty="0"/>
              </a:p>
            </p:txBody>
          </p:sp>
        </mc:Choice>
        <mc:Fallback>
          <p:sp>
            <p:nvSpPr>
              <p:cNvPr id="43" name="Rectangle 42"/>
              <p:cNvSpPr>
                <a:spLocks noRot="1" noChangeAspect="1" noMove="1" noResize="1" noEditPoints="1" noAdjustHandles="1" noChangeArrowheads="1" noChangeShapeType="1" noTextEdit="1"/>
              </p:cNvSpPr>
              <p:nvPr/>
            </p:nvSpPr>
            <p:spPr>
              <a:xfrm>
                <a:off x="5784448" y="4730823"/>
                <a:ext cx="1185517" cy="369332"/>
              </a:xfrm>
              <a:prstGeom prst="rect">
                <a:avLst/>
              </a:prstGeom>
              <a:blipFill rotWithShape="0">
                <a:blip r:embed="rId7"/>
                <a:stretch>
                  <a:fillRect t="-9836" r="-3093" b="-22951"/>
                </a:stretch>
              </a:blipFill>
            </p:spPr>
            <p:txBody>
              <a:bodyPr/>
              <a:lstStyle/>
              <a:p>
                <a:r>
                  <a:rPr lang="en-US">
                    <a:noFill/>
                  </a:rPr>
                  <a:t> </a:t>
                </a:r>
              </a:p>
            </p:txBody>
          </p:sp>
        </mc:Fallback>
      </mc:AlternateContent>
      <p:sp>
        <p:nvSpPr>
          <p:cNvPr id="44" name="Left Brace 43"/>
          <p:cNvSpPr/>
          <p:nvPr/>
        </p:nvSpPr>
        <p:spPr>
          <a:xfrm>
            <a:off x="3883068" y="4568358"/>
            <a:ext cx="45719" cy="45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EM algorithm</a:t>
            </a:r>
            <a:endParaRPr lang="en-US" dirty="0"/>
          </a:p>
        </p:txBody>
      </p:sp>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dirty="0"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dirty="0"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dirty="0" smtClean="0"/>
                  <a:t>に由来するか</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dirty="0"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892431" y="5987074"/>
                <a:ext cx="3251569" cy="646331"/>
              </a:xfrm>
              <a:prstGeom prst="rect">
                <a:avLst/>
              </a:prstGeom>
              <a:noFill/>
            </p:spPr>
            <p:txBody>
              <a:bodyPr wrap="square" rtlCol="0">
                <a:spAutoFit/>
              </a:bodyPr>
              <a:lstStyle/>
              <a:p>
                <a:r>
                  <a:rPr lang="ja-JP" altLang="en-US" dirty="0" smtClean="0">
                    <a:solidFill>
                      <a:srgbClr val="0432FF"/>
                    </a:solidFill>
                  </a:rPr>
                  <a:t>リファレンス</a:t>
                </a:r>
                <a:r>
                  <a:rPr lang="ja-JP" altLang="en-US" dirty="0"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892431" y="598707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dirty="0"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dirty="0" smtClean="0"/>
                <a:t>部分型</a:t>
              </a:r>
              <a:r>
                <a:rPr lang="en-US" altLang="ja-JP" dirty="0"/>
                <a:t>2</a:t>
              </a:r>
              <a:endParaRPr lang="en-US" dirty="0"/>
            </a:p>
          </p:txBody>
        </p:sp>
      </p:grpSp>
    </p:spTree>
    <p:extLst>
      <p:ext uri="{BB962C8B-B14F-4D97-AF65-F5344CB8AC3E}">
        <p14:creationId xmlns:p14="http://schemas.microsoft.com/office/powerpoint/2010/main" val="70496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80" y="265413"/>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grpSp>
        <p:nvGrpSpPr>
          <p:cNvPr id="17" name="Group 16"/>
          <p:cNvGrpSpPr/>
          <p:nvPr/>
        </p:nvGrpSpPr>
        <p:grpSpPr>
          <a:xfrm>
            <a:off x="2008458" y="729286"/>
            <a:ext cx="4942352" cy="2023946"/>
            <a:chOff x="642704" y="1559622"/>
            <a:chExt cx="6087531" cy="2492909"/>
          </a:xfrm>
          <a:solidFill>
            <a:schemeClr val="bg1"/>
          </a:solidFill>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931" t="12416" r="6507" b="13953"/>
            <a:stretch/>
          </p:blipFill>
          <p:spPr>
            <a:xfrm>
              <a:off x="1199810" y="1615972"/>
              <a:ext cx="5530425" cy="2436559"/>
            </a:xfrm>
            <a:prstGeom prst="rect">
              <a:avLst/>
            </a:prstGeom>
            <a:grpFill/>
          </p:spPr>
        </p:pic>
        <p:cxnSp>
          <p:nvCxnSpPr>
            <p:cNvPr id="15" name="Straight Arrow Connector 14"/>
            <p:cNvCxnSpPr/>
            <p:nvPr/>
          </p:nvCxnSpPr>
          <p:spPr>
            <a:xfrm flipH="1" flipV="1">
              <a:off x="993313" y="1870231"/>
              <a:ext cx="5736922" cy="12526"/>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642704" y="1559622"/>
                  <a:ext cx="350609" cy="369332"/>
                </a:xfrm>
                <a:prstGeom prst="rect">
                  <a:avLst/>
                </a:prstGeom>
                <a:grp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2704" y="1559622"/>
                  <a:ext cx="350609" cy="369332"/>
                </a:xfrm>
                <a:prstGeom prst="rect">
                  <a:avLst/>
                </a:prstGeom>
                <a:blipFill rotWithShape="0">
                  <a:blip r:embed="rId4"/>
                  <a:stretch>
                    <a:fillRect b="-14286"/>
                  </a:stretch>
                </a:blipFill>
              </p:spPr>
              <p:txBody>
                <a:bodyPr/>
                <a:lstStyle/>
                <a:p>
                  <a:r>
                    <a:rPr lang="en-US">
                      <a:noFill/>
                    </a:rPr>
                    <a:t> </a:t>
                  </a:r>
                </a:p>
              </p:txBody>
            </p:sp>
          </mc:Fallback>
        </mc:AlternateContent>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530" y="3289919"/>
            <a:ext cx="3168000" cy="31680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588" y="3300578"/>
            <a:ext cx="3168000" cy="3168000"/>
          </a:xfrm>
          <a:prstGeom prst="rect">
            <a:avLst/>
          </a:prstGeom>
          <a:solidFill>
            <a:schemeClr val="bg1"/>
          </a:solidFill>
        </p:spPr>
      </p:pic>
      <mc:AlternateContent xmlns:mc="http://schemas.openxmlformats.org/markup-compatibility/2006">
        <mc:Choice xmlns:a14="http://schemas.microsoft.com/office/drawing/2010/main" Requires="a14">
          <p:sp>
            <p:nvSpPr>
              <p:cNvPr id="20" name="TextBox 19"/>
              <p:cNvSpPr txBox="1"/>
              <p:nvPr/>
            </p:nvSpPr>
            <p:spPr>
              <a:xfrm>
                <a:off x="2008458" y="351624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2008458" y="3516249"/>
                <a:ext cx="1465944" cy="369332"/>
              </a:xfrm>
              <a:prstGeom prst="rect">
                <a:avLst/>
              </a:prstGeom>
              <a:blipFill rotWithShape="0">
                <a:blip r:embed="rId7"/>
                <a:stretch>
                  <a:fillRect l="-3320" t="-16667" r="-1245"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759487" y="3516249"/>
                <a:ext cx="1512611"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5759487" y="3516249"/>
                <a:ext cx="1512611" cy="369332"/>
              </a:xfrm>
              <a:prstGeom prst="rect">
                <a:avLst/>
              </a:prstGeom>
              <a:blipFill rotWithShape="0">
                <a:blip r:embed="rId8"/>
                <a:stretch>
                  <a:fillRect l="-3629" t="-16667" r="-403" b="-30000"/>
                </a:stretch>
              </a:blipFill>
            </p:spPr>
            <p:txBody>
              <a:bodyPr/>
              <a:lstStyle/>
              <a:p>
                <a:r>
                  <a:rPr lang="en-US">
                    <a:noFill/>
                  </a:rPr>
                  <a:t> </a:t>
                </a:r>
              </a:p>
            </p:txBody>
          </p:sp>
        </mc:Fallback>
      </mc:AlternateContent>
      <p:sp>
        <p:nvSpPr>
          <p:cNvPr id="23" name="Rectangle 22"/>
          <p:cNvSpPr/>
          <p:nvPr/>
        </p:nvSpPr>
        <p:spPr>
          <a:xfrm>
            <a:off x="447144" y="1579468"/>
            <a:ext cx="1800493" cy="369332"/>
          </a:xfrm>
          <a:prstGeom prst="rect">
            <a:avLst/>
          </a:prstGeom>
        </p:spPr>
        <p:txBody>
          <a:bodyPr wrap="none">
            <a:spAutoFit/>
          </a:bodyPr>
          <a:lstStyle/>
          <a:p>
            <a:r>
              <a:rPr lang="ja-JP" altLang="en-US"/>
              <a:t>正解パラメータ</a:t>
            </a:r>
            <a:endParaRPr lang="en-US" altLang="ja-JP" dirty="0"/>
          </a:p>
        </p:txBody>
      </p:sp>
      <p:sp>
        <p:nvSpPr>
          <p:cNvPr id="24" name="TextBox 23"/>
          <p:cNvSpPr txBox="1"/>
          <p:nvPr/>
        </p:nvSpPr>
        <p:spPr>
          <a:xfrm>
            <a:off x="758594" y="2794896"/>
            <a:ext cx="2715808" cy="369332"/>
          </a:xfrm>
          <a:prstGeom prst="rect">
            <a:avLst/>
          </a:prstGeom>
          <a:noFill/>
        </p:spPr>
        <p:txBody>
          <a:bodyPr wrap="none" rtlCol="0">
            <a:spAutoFit/>
          </a:bodyPr>
          <a:lstStyle/>
          <a:p>
            <a:r>
              <a:rPr lang="en-US" dirty="0" smtClean="0"/>
              <a:t>Sequencing depth = </a:t>
            </a:r>
            <a:r>
              <a:rPr lang="en-US" altLang="ja-JP" dirty="0" smtClean="0"/>
              <a:t>100 </a:t>
            </a:r>
            <a:endParaRPr lang="en-US" dirty="0"/>
          </a:p>
        </p:txBody>
      </p:sp>
      <mc:AlternateContent xmlns:mc="http://schemas.openxmlformats.org/markup-compatibility/2006">
        <mc:Choice xmlns:a14="http://schemas.microsoft.com/office/drawing/2010/main" Requires="a14">
          <p:sp>
            <p:nvSpPr>
              <p:cNvPr id="13" name="Content Placeholder 2"/>
              <p:cNvSpPr txBox="1">
                <a:spLocks/>
              </p:cNvSpPr>
              <p:nvPr/>
            </p:nvSpPr>
            <p:spPr>
              <a:xfrm>
                <a:off x="514980" y="6426408"/>
                <a:ext cx="6916058" cy="431592"/>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SNV</a:t>
                </a:r>
                <a:r>
                  <a:rPr lang="ja-JP" altLang="en-US" dirty="0" smtClean="0"/>
                  <a:t>数が多いほど、誕生時刻</a:t>
                </a:r>
                <a14:m>
                  <m:oMath xmlns:m="http://schemas.openxmlformats.org/officeDocument/2006/math">
                    <m:r>
                      <a:rPr lang="en-US" altLang="ja-JP" i="1">
                        <a:latin typeface="Cambria Math" charset="0"/>
                      </a:rPr>
                      <m:t>𝑡</m:t>
                    </m:r>
                  </m:oMath>
                </a14:m>
                <a:r>
                  <a:rPr lang="ja-JP" altLang="en-US" dirty="0" smtClean="0"/>
                  <a:t>と構成比</a:t>
                </a:r>
                <a14:m>
                  <m:oMath xmlns:m="http://schemas.openxmlformats.org/officeDocument/2006/math">
                    <m:r>
                      <a:rPr lang="en-US" altLang="ja-JP" i="1">
                        <a:latin typeface="Cambria Math" charset="0"/>
                      </a:rPr>
                      <m:t>𝑛</m:t>
                    </m:r>
                  </m:oMath>
                </a14:m>
                <a:r>
                  <a:rPr lang="ja-JP" altLang="en-US" dirty="0" smtClean="0"/>
                  <a:t>の推定精度が向上した</a:t>
                </a:r>
                <a:endParaRPr lang="en-US" altLang="ja-JP" dirty="0"/>
              </a:p>
            </p:txBody>
          </p:sp>
        </mc:Choice>
        <mc:Fallback>
          <p:sp>
            <p:nvSpPr>
              <p:cNvPr id="13" name="Content Placeholder 2"/>
              <p:cNvSpPr txBox="1">
                <a:spLocks noRot="1" noChangeAspect="1" noMove="1" noResize="1" noEditPoints="1" noAdjustHandles="1" noChangeArrowheads="1" noChangeShapeType="1" noTextEdit="1"/>
              </p:cNvSpPr>
              <p:nvPr/>
            </p:nvSpPr>
            <p:spPr>
              <a:xfrm>
                <a:off x="514980" y="6426408"/>
                <a:ext cx="6916058" cy="431592"/>
              </a:xfrm>
              <a:prstGeom prst="rect">
                <a:avLst/>
              </a:prstGeom>
              <a:blipFill rotWithShape="0">
                <a:blip r:embed="rId9"/>
                <a:stretch>
                  <a:fillRect l="-176" t="-12676" r="-264" b="-9859"/>
                </a:stretch>
              </a:blipFill>
            </p:spPr>
            <p:txBody>
              <a:bodyPr/>
              <a:lstStyle/>
              <a:p>
                <a:r>
                  <a:rPr lang="en-US">
                    <a:noFill/>
                  </a:rPr>
                  <a:t> </a:t>
                </a:r>
              </a:p>
            </p:txBody>
          </p:sp>
        </mc:Fallback>
      </mc:AlternateContent>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69323"/>
            <a:ext cx="7203143" cy="1320800"/>
          </a:xfrm>
          <a:solidFill>
            <a:schemeClr val="bg1"/>
          </a:solidFill>
        </p:spPr>
        <p:txBody>
          <a:bodyPr>
            <a:normAutofit fontScale="90000"/>
          </a:bodyPr>
          <a:lstStyle/>
          <a:p>
            <a:r>
              <a:rPr lang="en-US" dirty="0"/>
              <a:t>Results </a:t>
            </a:r>
            <a:r>
              <a:rPr lang="en-US" dirty="0" smtClean="0"/>
              <a:t>II</a:t>
            </a:r>
            <a:r>
              <a:rPr lang="en-US" dirty="0" smtClean="0"/>
              <a:t/>
            </a:r>
            <a:br>
              <a:rPr lang="en-US" dirty="0" smtClean="0"/>
            </a:br>
            <a:r>
              <a:rPr lang="en-US" dirty="0" smtClean="0"/>
              <a:t>-Sequencing depth</a:t>
            </a:r>
            <a:r>
              <a:rPr lang="ja-JP" altLang="en-US" dirty="0" smtClean="0"/>
              <a:t>と推定精度の関係</a:t>
            </a:r>
            <a:r>
              <a:rPr lang="en-US" altLang="ja-JP" dirty="0" smtClean="0"/>
              <a:t>-</a:t>
            </a:r>
            <a:endParaRPr lang="en-US" dirty="0"/>
          </a:p>
        </p:txBody>
      </p:sp>
      <p:sp>
        <p:nvSpPr>
          <p:cNvPr id="10" name="TextBox 9"/>
          <p:cNvSpPr txBox="1"/>
          <p:nvPr/>
        </p:nvSpPr>
        <p:spPr>
          <a:xfrm>
            <a:off x="609598" y="1757787"/>
            <a:ext cx="1609736" cy="369332"/>
          </a:xfrm>
          <a:prstGeom prst="rect">
            <a:avLst/>
          </a:prstGeom>
          <a:noFill/>
        </p:spPr>
        <p:txBody>
          <a:bodyPr wrap="none" rtlCol="0">
            <a:spAutoFit/>
          </a:bodyPr>
          <a:lstStyle/>
          <a:p>
            <a:r>
              <a:rPr lang="en-US" dirty="0"/>
              <a:t>#</a:t>
            </a:r>
            <a:r>
              <a:rPr lang="en-US" dirty="0" smtClean="0"/>
              <a:t>SNVs = 30</a:t>
            </a:r>
            <a:r>
              <a:rPr lang="en-US" altLang="ja-JP" dirty="0" smtClean="0"/>
              <a:t>00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8" y="2127119"/>
            <a:ext cx="3708000" cy="3708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741" y="2138796"/>
            <a:ext cx="3708000" cy="3708000"/>
          </a:xfrm>
          <a:prstGeom prst="rect">
            <a:avLst/>
          </a:prstGeom>
          <a:solidFill>
            <a:schemeClr val="bg1"/>
          </a:solidFill>
        </p:spPr>
      </p:pic>
      <mc:AlternateContent xmlns:mc="http://schemas.openxmlformats.org/markup-compatibility/2006">
        <mc:Choice xmlns:a14="http://schemas.microsoft.com/office/drawing/2010/main" Requires="a14">
          <p:sp>
            <p:nvSpPr>
              <p:cNvPr id="12" name="TextBox 11"/>
              <p:cNvSpPr txBox="1"/>
              <p:nvPr/>
            </p:nvSpPr>
            <p:spPr>
              <a:xfrm>
                <a:off x="1892344" y="2373926"/>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892344" y="2373926"/>
                <a:ext cx="1465944" cy="369332"/>
              </a:xfrm>
              <a:prstGeom prst="rect">
                <a:avLst/>
              </a:prstGeom>
              <a:blipFill rotWithShape="0">
                <a:blip r:embed="rId5"/>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340820" y="2373926"/>
                <a:ext cx="1512611"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340820" y="2373926"/>
                <a:ext cx="1512611" cy="369332"/>
              </a:xfrm>
              <a:prstGeom prst="rect">
                <a:avLst/>
              </a:prstGeom>
              <a:blipFill rotWithShape="0">
                <a:blip r:embed="rId6"/>
                <a:stretch>
                  <a:fillRect l="-3226" t="-14754" r="-806"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p:cNvSpPr txBox="1">
                <a:spLocks/>
              </p:cNvSpPr>
              <p:nvPr/>
            </p:nvSpPr>
            <p:spPr>
              <a:xfrm>
                <a:off x="262467" y="5858473"/>
                <a:ext cx="8110261" cy="651184"/>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Sequencing depth</a:t>
                </a:r>
                <a:r>
                  <a:rPr lang="ja-JP" altLang="en-US" dirty="0" smtClean="0"/>
                  <a:t>が深いほど、誕生時刻</a:t>
                </a:r>
                <a14:m>
                  <m:oMath xmlns:m="http://schemas.openxmlformats.org/officeDocument/2006/math">
                    <m:r>
                      <a:rPr lang="en-US" altLang="ja-JP" i="1">
                        <a:latin typeface="Cambria Math" charset="0"/>
                      </a:rPr>
                      <m:t>𝑡</m:t>
                    </m:r>
                  </m:oMath>
                </a14:m>
                <a:r>
                  <a:rPr lang="ja-JP" altLang="en-US" dirty="0" smtClean="0"/>
                  <a:t>と構成比</a:t>
                </a:r>
                <a14:m>
                  <m:oMath xmlns:m="http://schemas.openxmlformats.org/officeDocument/2006/math">
                    <m:r>
                      <a:rPr lang="en-US" altLang="ja-JP" i="1">
                        <a:latin typeface="Cambria Math" charset="0"/>
                      </a:rPr>
                      <m:t>𝑛</m:t>
                    </m:r>
                  </m:oMath>
                </a14:m>
                <a:r>
                  <a:rPr lang="ja-JP" altLang="en-US" dirty="0" smtClean="0"/>
                  <a:t>の推定精度が向上した</a:t>
                </a:r>
                <a:endParaRPr lang="en-US" altLang="ja-JP" dirty="0"/>
              </a:p>
            </p:txBody>
          </p:sp>
        </mc:Choice>
        <mc:Fallback>
          <p:sp>
            <p:nvSpPr>
              <p:cNvPr id="14" name="Content Placeholder 2"/>
              <p:cNvSpPr txBox="1">
                <a:spLocks noRot="1" noChangeAspect="1" noMove="1" noResize="1" noEditPoints="1" noAdjustHandles="1" noChangeArrowheads="1" noChangeShapeType="1" noTextEdit="1"/>
              </p:cNvSpPr>
              <p:nvPr/>
            </p:nvSpPr>
            <p:spPr>
              <a:xfrm>
                <a:off x="262467" y="5858473"/>
                <a:ext cx="8110261" cy="651184"/>
              </a:xfrm>
              <a:prstGeom prst="rect">
                <a:avLst/>
              </a:prstGeom>
              <a:blipFill rotWithShape="0">
                <a:blip r:embed="rId7"/>
                <a:stretch>
                  <a:fillRect l="-150" t="-8411" r="-301"/>
                </a:stretch>
              </a:blipFill>
            </p:spPr>
            <p:txBody>
              <a:bodyPr/>
              <a:lstStyle/>
              <a:p>
                <a:r>
                  <a:rPr lang="en-US">
                    <a:noFill/>
                  </a:rPr>
                  <a:t> </a:t>
                </a:r>
              </a:p>
            </p:txBody>
          </p:sp>
        </mc:Fallback>
      </mc:AlternateContent>
    </p:spTree>
    <p:extLst>
      <p:ext uri="{BB962C8B-B14F-4D97-AF65-F5344CB8AC3E}">
        <p14:creationId xmlns:p14="http://schemas.microsoft.com/office/powerpoint/2010/main" val="180311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III</a:t>
            </a:r>
            <a:r>
              <a:rPr lang="en-US" dirty="0" smtClean="0"/>
              <a:t/>
            </a:r>
            <a:br>
              <a:rPr lang="en-US" dirty="0" smtClean="0"/>
            </a:br>
            <a:r>
              <a:rPr lang="en-US" dirty="0" smtClean="0"/>
              <a:t>-</a:t>
            </a:r>
            <a:r>
              <a:rPr lang="ja-JP" altLang="en-US" dirty="0" smtClean="0"/>
              <a:t>正解の</a:t>
            </a:r>
            <a:r>
              <a:rPr lang="ja-JP" altLang="en-US" dirty="0" smtClean="0"/>
              <a:t>誕生時刻パラメータ</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部分型</a:t>
            </a:r>
            <a:r>
              <a:rPr lang="en-US" altLang="ja-JP" dirty="0" smtClean="0"/>
              <a:t>2</a:t>
            </a:r>
            <a:r>
              <a:rPr lang="ja-JP" altLang="en-US" dirty="0" smtClean="0"/>
              <a:t>の誕生時刻の正解パラメータを変えた場合にも、ロバストに推定できた。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688" t="13570" r="7255" b="17383"/>
          <a:stretch/>
        </p:blipFill>
        <p:spPr>
          <a:xfrm>
            <a:off x="469044" y="1499165"/>
            <a:ext cx="4533499" cy="1930908"/>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=0.05</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183081"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=0.45</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183081"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006" t="13509" r="7056" b="15969"/>
          <a:stretch/>
        </p:blipFill>
        <p:spPr>
          <a:xfrm>
            <a:off x="387497" y="3669590"/>
            <a:ext cx="4615046" cy="2010615"/>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1983469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IV</a:t>
            </a:r>
            <a:r>
              <a:rPr lang="en-US" dirty="0" smtClean="0"/>
              <a:t/>
            </a:r>
            <a:br>
              <a:rPr lang="en-US" dirty="0" smtClean="0"/>
            </a:br>
            <a:r>
              <a:rPr lang="en-US" dirty="0" smtClean="0"/>
              <a:t>-</a:t>
            </a:r>
            <a:r>
              <a:rPr lang="ja-JP" altLang="en-US" dirty="0" smtClean="0"/>
              <a:t>正解の構成比</a:t>
            </a:r>
            <a:r>
              <a:rPr lang="ja-JP" altLang="en-US" dirty="0" smtClean="0"/>
              <a:t>パラメータ</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構成比</a:t>
            </a:r>
            <a:r>
              <a:rPr lang="ja-JP" altLang="en-US" dirty="0" smtClean="0"/>
              <a:t>の</a:t>
            </a:r>
            <a:r>
              <a:rPr lang="ja-JP" altLang="en-US" dirty="0" smtClean="0"/>
              <a:t>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2773" t="11636" r="6606" b="5914"/>
          <a:stretch/>
        </p:blipFill>
        <p:spPr>
          <a:xfrm>
            <a:off x="444512" y="1460890"/>
            <a:ext cx="4542394" cy="2322749"/>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=0.1</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09991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=0.9</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099916"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718" t="12833" r="6661" b="14446"/>
          <a:stretch/>
        </p:blipFill>
        <p:spPr>
          <a:xfrm>
            <a:off x="462588" y="3649178"/>
            <a:ext cx="4506242" cy="2032358"/>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325163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09599" y="1695369"/>
            <a:ext cx="7234990" cy="3880773"/>
          </a:xfrm>
          <a:solidFill>
            <a:schemeClr val="bg1"/>
          </a:solidFill>
        </p:spPr>
        <p:txBody>
          <a:bodyPr>
            <a:noAutofit/>
          </a:bodyPr>
          <a:lstStyle/>
          <a:p>
            <a:r>
              <a:rPr lang="ja-JP" altLang="en-US" sz="2400" dirty="0"/>
              <a:t>集団遺伝学を応用し、変異</a:t>
            </a:r>
            <a:r>
              <a:rPr lang="ja-JP" altLang="en-US" sz="2400" dirty="0" smtClean="0"/>
              <a:t>アレル頻度分布から、各部分型の</a:t>
            </a:r>
            <a:r>
              <a:rPr lang="ja-JP" altLang="en-US" sz="2400" dirty="0" smtClean="0">
                <a:solidFill>
                  <a:srgbClr val="FF0000"/>
                </a:solidFill>
              </a:rPr>
              <a:t>構成比</a:t>
            </a:r>
            <a:r>
              <a:rPr lang="ja-JP" altLang="en-US" sz="2400" dirty="0" smtClean="0"/>
              <a:t>および</a:t>
            </a:r>
            <a:r>
              <a:rPr lang="ja-JP" altLang="en-US" sz="2400" dirty="0" smtClean="0">
                <a:solidFill>
                  <a:srgbClr val="FF0000"/>
                </a:solidFill>
              </a:rPr>
              <a:t>誕生時刻</a:t>
            </a:r>
            <a:r>
              <a:rPr lang="ja-JP" altLang="en-US" sz="2400" dirty="0" smtClean="0"/>
              <a:t>が推定できた</a:t>
            </a:r>
            <a:r>
              <a:rPr lang="ja-JP" altLang="en-US" sz="2400" dirty="0" smtClean="0"/>
              <a:t>。</a:t>
            </a:r>
            <a:endParaRPr lang="en-US" altLang="ja-JP" sz="2400" dirty="0" smtClean="0"/>
          </a:p>
          <a:p>
            <a:endParaRPr lang="en-US" altLang="ja-JP" sz="2400" dirty="0" smtClean="0"/>
          </a:p>
          <a:p>
            <a:r>
              <a:rPr lang="ja-JP" altLang="en-US" sz="2400" dirty="0" smtClean="0"/>
              <a:t>シミュレーションの結果、</a:t>
            </a:r>
            <a:r>
              <a:rPr lang="en-US" altLang="ja-JP" sz="2400" dirty="0" smtClean="0"/>
              <a:t>SNV</a:t>
            </a:r>
            <a:r>
              <a:rPr lang="ja-JP" altLang="en-US" sz="2400" dirty="0" smtClean="0"/>
              <a:t>の数が多いほど、また、</a:t>
            </a:r>
            <a:r>
              <a:rPr lang="en-US" altLang="ja-JP" sz="2400" dirty="0" smtClean="0"/>
              <a:t>Sequencing depth</a:t>
            </a:r>
            <a:r>
              <a:rPr lang="ja-JP" altLang="en-US" sz="2400" dirty="0" smtClean="0"/>
              <a:t>が深いほど、構成比及び誕生時刻の推定精度は向上することが示された。</a:t>
            </a:r>
            <a:endParaRPr lang="en-US" altLang="ja-JP" sz="2400" dirty="0" smtClean="0"/>
          </a:p>
          <a:p>
            <a:endParaRPr lang="en-US" altLang="ja-JP" sz="2400" dirty="0" smtClean="0"/>
          </a:p>
          <a:p>
            <a:r>
              <a:rPr lang="ja-JP" altLang="en-US" sz="2400" dirty="0" smtClean="0"/>
              <a:t>部分型の構成比及び誕生時刻の正解パラメータを振った場合にも、ロバストに推定できることが示された。</a:t>
            </a:r>
            <a:endParaRPr lang="en-US" altLang="ja-JP" sz="2400" dirty="0" smtClean="0"/>
          </a:p>
        </p:txBody>
      </p:sp>
    </p:spTree>
    <p:extLst>
      <p:ext uri="{BB962C8B-B14F-4D97-AF65-F5344CB8AC3E}">
        <p14:creationId xmlns:p14="http://schemas.microsoft.com/office/powerpoint/2010/main" val="254633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a:xfrm>
            <a:off x="609599" y="1791622"/>
            <a:ext cx="7363328" cy="4400631"/>
          </a:xfrm>
          <a:solidFill>
            <a:schemeClr val="bg1"/>
          </a:solidFill>
        </p:spPr>
        <p:txBody>
          <a:bodyPr>
            <a:normAutofit/>
          </a:bodyPr>
          <a:lstStyle/>
          <a:p>
            <a:r>
              <a:rPr lang="ja-JP" altLang="en-US" sz="2000" dirty="0" smtClean="0"/>
              <a:t>今回のパラメータ推定ではシミュレーションデータを用いたが、シーケンシング実データに対して適用する</a:t>
            </a:r>
            <a:r>
              <a:rPr lang="ja-JP" altLang="en-US" sz="2000" dirty="0" smtClean="0"/>
              <a:t>。</a:t>
            </a:r>
            <a:endParaRPr lang="en-US" altLang="ja-JP" sz="2000" dirty="0" smtClean="0"/>
          </a:p>
          <a:p>
            <a:endParaRPr lang="en-US" altLang="ja-JP" sz="2000" dirty="0" smtClean="0"/>
          </a:p>
          <a:p>
            <a:r>
              <a:rPr lang="ja-JP" altLang="en-US" sz="2000" dirty="0" smtClean="0"/>
              <a:t>１</a:t>
            </a:r>
            <a:r>
              <a:rPr lang="ja-JP" altLang="en-US" sz="2000" dirty="0"/>
              <a:t>時刻のシーケンシングデータから推定</a:t>
            </a:r>
            <a:r>
              <a:rPr lang="ja-JP" altLang="en-US" sz="2000" dirty="0" smtClean="0"/>
              <a:t>できるのは</a:t>
            </a:r>
            <a:r>
              <a:rPr lang="ja-JP" altLang="en-US" sz="2000" dirty="0"/>
              <a:t>、部分型間の相対的な</a:t>
            </a:r>
            <a:r>
              <a:rPr lang="en-US" altLang="ja-JP" sz="2000" dirty="0"/>
              <a:t>Pseudo </a:t>
            </a:r>
            <a:r>
              <a:rPr lang="en-US" altLang="ja-JP" sz="2000" dirty="0" smtClean="0"/>
              <a:t>time</a:t>
            </a:r>
            <a:r>
              <a:rPr lang="ja-JP" altLang="en-US" sz="2000" dirty="0" smtClean="0"/>
              <a:t>と増殖率である。時系列シーケンシングデータから、絶対時刻と増殖率を推定するアルゴリズムを開発する</a:t>
            </a:r>
            <a:r>
              <a:rPr lang="ja-JP" altLang="en-US" sz="2000" dirty="0" smtClean="0"/>
              <a:t>。</a:t>
            </a:r>
            <a:endParaRPr lang="en-US" altLang="ja-JP" sz="2000" dirty="0" smtClean="0"/>
          </a:p>
          <a:p>
            <a:endParaRPr lang="en-US" altLang="ja-JP" sz="2000" dirty="0"/>
          </a:p>
          <a:p>
            <a:r>
              <a:rPr lang="ja-JP" altLang="en-US" sz="2000" dirty="0" smtClean="0"/>
              <a:t>血中循環腫瘍</a:t>
            </a:r>
            <a:r>
              <a:rPr lang="en-US" altLang="ja-JP" sz="2000" dirty="0" smtClean="0"/>
              <a:t>DNA</a:t>
            </a:r>
            <a:r>
              <a:rPr lang="ja-JP" altLang="en-US" sz="2000" dirty="0" smtClean="0"/>
              <a:t>の時系列シーケンシングデータを用い、部分型の構成比および増殖率を逐次推定しながら、予後の予測、および抗がん剤投薬計画を最適化する手法を開発する。</a:t>
            </a:r>
            <a:endParaRPr lang="en-US" sz="2000" dirty="0"/>
          </a:p>
        </p:txBody>
      </p:sp>
    </p:spTree>
    <p:extLst>
      <p:ext uri="{BB962C8B-B14F-4D97-AF65-F5344CB8AC3E}">
        <p14:creationId xmlns:p14="http://schemas.microsoft.com/office/powerpoint/2010/main" val="938421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09598" y="1652337"/>
            <a:ext cx="7010401" cy="4812631"/>
          </a:xfrm>
        </p:spPr>
        <p:txBody>
          <a:bodyPr>
            <a:normAutofit/>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博士</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r>
              <a:rPr lang="ja-JP" altLang="en-US" dirty="0" smtClean="0"/>
              <a:t>多良健太郎</a:t>
            </a:r>
            <a:r>
              <a:rPr lang="en-US" altLang="ja-JP" dirty="0" smtClean="0"/>
              <a:t> </a:t>
            </a:r>
            <a:r>
              <a:rPr lang="ja-JP" altLang="en-US" dirty="0" smtClean="0"/>
              <a:t>氏</a:t>
            </a:r>
            <a:endParaRPr lang="en-US" altLang="ja-JP" dirty="0" smtClean="0"/>
          </a:p>
          <a:p>
            <a:r>
              <a:rPr lang="ja-JP" altLang="en-US" dirty="0" smtClean="0"/>
              <a:t>情報生命学生室の皆様</a:t>
            </a:r>
            <a:endParaRPr lang="en-US" altLang="ja-JP" dirty="0" smtClean="0"/>
          </a:p>
          <a:p>
            <a:endParaRPr lang="en-US" dirty="0"/>
          </a:p>
          <a:p>
            <a:pPr marL="0" indent="0">
              <a:buNone/>
            </a:pPr>
            <a:r>
              <a:rPr lang="ja-JP" altLang="en-US" dirty="0" smtClean="0"/>
              <a:t>研究を進めるにあたって様々なアドバイスをいただいた</a:t>
            </a:r>
            <a:endParaRPr lang="en-US" altLang="ja-JP" dirty="0" smtClean="0"/>
          </a:p>
          <a:p>
            <a:pPr marL="0" indent="0">
              <a:buNone/>
            </a:pPr>
            <a:r>
              <a:rPr lang="ja-JP" altLang="en-US" dirty="0" smtClean="0"/>
              <a:t>以上</a:t>
            </a:r>
            <a:r>
              <a:rPr lang="ja-JP" altLang="en-US" dirty="0" smtClean="0"/>
              <a:t>の方々に感謝申し上げます。</a:t>
            </a:r>
            <a:endParaRPr lang="en-US" dirty="0"/>
          </a:p>
        </p:txBody>
      </p:sp>
    </p:spTree>
    <p:extLst>
      <p:ext uri="{BB962C8B-B14F-4D97-AF65-F5344CB8AC3E}">
        <p14:creationId xmlns:p14="http://schemas.microsoft.com/office/powerpoint/2010/main" val="1557447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業績</a:t>
            </a:r>
            <a:endParaRPr lang="en-US" dirty="0"/>
          </a:p>
        </p:txBody>
      </p:sp>
      <p:sp>
        <p:nvSpPr>
          <p:cNvPr id="3" name="Content Placeholder 2"/>
          <p:cNvSpPr>
            <a:spLocks noGrp="1"/>
          </p:cNvSpPr>
          <p:nvPr>
            <p:ph idx="1"/>
          </p:nvPr>
        </p:nvSpPr>
        <p:spPr>
          <a:xfrm>
            <a:off x="609598" y="1237129"/>
            <a:ext cx="8534402" cy="5620871"/>
          </a:xfrm>
          <a:solidFill>
            <a:schemeClr val="bg1"/>
          </a:solidFill>
        </p:spPr>
        <p:txBody>
          <a:bodyPr>
            <a:normAutofit/>
          </a:bodyPr>
          <a:lstStyle/>
          <a:p>
            <a:r>
              <a:rPr lang="en-US" sz="1400" dirty="0" smtClean="0"/>
              <a:t>H29</a:t>
            </a:r>
            <a:r>
              <a:rPr lang="ja-JP" altLang="en-US" sz="1400" dirty="0" smtClean="0"/>
              <a:t>学術振興会特別研究員</a:t>
            </a:r>
            <a:r>
              <a:rPr lang="en-US" altLang="ja-JP" sz="1400" dirty="0" smtClean="0"/>
              <a:t>DC1</a:t>
            </a:r>
            <a:r>
              <a:rPr lang="ja-JP" altLang="en-US" sz="1400" dirty="0" smtClean="0"/>
              <a:t>採用内定</a:t>
            </a:r>
            <a:endParaRPr lang="en-US" altLang="ja-JP" sz="1400" dirty="0" smtClean="0"/>
          </a:p>
          <a:p>
            <a:pPr marL="0" indent="0">
              <a:buNone/>
            </a:pPr>
            <a:r>
              <a:rPr lang="en-US" altLang="ja-JP" sz="1400" dirty="0"/>
              <a:t>	</a:t>
            </a:r>
            <a:r>
              <a:rPr lang="ja-JP" altLang="en-US" sz="1400" dirty="0" smtClean="0"/>
              <a:t>「がんの</a:t>
            </a:r>
            <a:r>
              <a:rPr lang="ja-JP" altLang="en-US" sz="1400" dirty="0"/>
              <a:t>クローン進化過程の推定に基づく抗がん剤投薬計画の</a:t>
            </a:r>
            <a:r>
              <a:rPr lang="ja-JP" altLang="en-US" sz="1400" dirty="0" smtClean="0"/>
              <a:t>最適化」</a:t>
            </a:r>
            <a:endParaRPr lang="en-US" altLang="ja-JP" sz="1400" dirty="0"/>
          </a:p>
          <a:p>
            <a:r>
              <a:rPr lang="ja-JP" altLang="en-US" sz="1400" dirty="0" smtClean="0"/>
              <a:t>国際会議</a:t>
            </a:r>
            <a:r>
              <a:rPr lang="ja-JP" altLang="en-US" sz="1400" dirty="0"/>
              <a:t>プログラム</a:t>
            </a:r>
            <a:r>
              <a:rPr lang="ja-JP" altLang="en-US" sz="1400" dirty="0" smtClean="0"/>
              <a:t>委員</a:t>
            </a:r>
            <a:r>
              <a:rPr lang="en-US" altLang="ja-JP" sz="1400" dirty="0" smtClean="0"/>
              <a:t> (</a:t>
            </a:r>
            <a:r>
              <a:rPr lang="en-US" sz="1400" dirty="0" smtClean="0"/>
              <a:t>Asian </a:t>
            </a:r>
            <a:r>
              <a:rPr lang="en-US" sz="1400" dirty="0"/>
              <a:t>Young Researchers Conference on Computational and Omics </a:t>
            </a:r>
            <a:r>
              <a:rPr lang="en-US" sz="1400" dirty="0" smtClean="0"/>
              <a:t>Biology) </a:t>
            </a:r>
            <a:endParaRPr lang="en-US" altLang="ja-JP" sz="1400" dirty="0" smtClean="0"/>
          </a:p>
          <a:p>
            <a:r>
              <a:rPr lang="ja-JP" altLang="en-US" sz="1400" dirty="0" smtClean="0"/>
              <a:t>国際会議における口頭発表</a:t>
            </a:r>
            <a:r>
              <a:rPr lang="en-US" altLang="ja-JP" sz="1400" dirty="0" smtClean="0"/>
              <a:t> (</a:t>
            </a:r>
            <a:r>
              <a:rPr lang="ja-JP" altLang="en-US" sz="1400" dirty="0" smtClean="0"/>
              <a:t>査読あり</a:t>
            </a:r>
            <a:r>
              <a:rPr lang="en-US" altLang="ja-JP" sz="1400" dirty="0" smtClean="0"/>
              <a:t>)</a:t>
            </a:r>
            <a:endParaRPr lang="en-US" altLang="ja-JP" sz="1400" dirty="0"/>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“Method </a:t>
            </a:r>
            <a:r>
              <a:rPr lang="en-US" sz="1400" dirty="0"/>
              <a:t>for Estimating Cancer Genome Evolution from </a:t>
            </a:r>
            <a:r>
              <a:rPr lang="en-US" sz="1400" dirty="0" smtClean="0"/>
              <a:t>Next-Generation </a:t>
            </a:r>
            <a:r>
              <a:rPr lang="en-US" sz="1400" dirty="0"/>
              <a:t>Sequencing Data Utilizing Population </a:t>
            </a:r>
            <a:r>
              <a:rPr lang="en-US" sz="1400" dirty="0" smtClean="0"/>
              <a:t>Genetics”, </a:t>
            </a:r>
            <a:r>
              <a:rPr lang="en-US" sz="1400" dirty="0"/>
              <a:t>East Asia Regional Biometric </a:t>
            </a:r>
            <a:r>
              <a:rPr lang="en-US" sz="1400" dirty="0" smtClean="0"/>
              <a:t>Conference2015</a:t>
            </a:r>
            <a:r>
              <a:rPr lang="en-US" sz="1400" dirty="0"/>
              <a:t>, </a:t>
            </a:r>
            <a:r>
              <a:rPr lang="en-US" sz="1400" dirty="0" smtClean="0"/>
              <a:t>Fukuoka, </a:t>
            </a:r>
            <a:r>
              <a:rPr lang="en-US" sz="1400" dirty="0"/>
              <a:t>Dec 2015</a:t>
            </a:r>
          </a:p>
          <a:p>
            <a:pPr marL="0" indent="0">
              <a:buNone/>
            </a:pPr>
            <a:r>
              <a:rPr lang="en-US" sz="1400" dirty="0"/>
              <a:t>⃝Yutaro </a:t>
            </a:r>
            <a:r>
              <a:rPr lang="en-US" sz="1400" dirty="0" err="1"/>
              <a:t>Konta</a:t>
            </a:r>
            <a:r>
              <a:rPr lang="en-US" sz="1400" dirty="0"/>
              <a:t> and Hisanori </a:t>
            </a:r>
            <a:r>
              <a:rPr lang="en-US" sz="1400" dirty="0" err="1" smtClean="0"/>
              <a:t>Kiryu</a:t>
            </a:r>
            <a:r>
              <a:rPr lang="en-US" sz="1400" dirty="0" smtClean="0"/>
              <a:t>. ”</a:t>
            </a:r>
            <a:r>
              <a:rPr lang="en-US" sz="1400" dirty="0"/>
              <a:t> Estimation of each cancer subtype's growth </a:t>
            </a:r>
            <a:r>
              <a:rPr lang="en-US" sz="1400" dirty="0" smtClean="0"/>
              <a:t>rate for </a:t>
            </a:r>
            <a:r>
              <a:rPr lang="en-US" sz="1400" dirty="0"/>
              <a:t>individual patients from </a:t>
            </a:r>
            <a:r>
              <a:rPr lang="en-US" sz="1400" dirty="0" smtClean="0"/>
              <a:t>whole-genome sequencing data”, Asian Young </a:t>
            </a:r>
            <a:r>
              <a:rPr lang="en-US" sz="1400" dirty="0"/>
              <a:t>Researchers Conference </a:t>
            </a:r>
            <a:r>
              <a:rPr lang="en-US" sz="1400" dirty="0" smtClean="0"/>
              <a:t>on Computational </a:t>
            </a:r>
            <a:r>
              <a:rPr lang="en-US" sz="1400" dirty="0"/>
              <a:t>and Omics </a:t>
            </a:r>
            <a:r>
              <a:rPr lang="en-US" sz="1400" dirty="0" smtClean="0"/>
              <a:t>Biology, Shanghai, Oct 2016</a:t>
            </a:r>
          </a:p>
          <a:p>
            <a:r>
              <a:rPr lang="ja-JP" altLang="en-US" sz="1400" dirty="0" smtClean="0"/>
              <a:t>国際会議におけるポスター発表</a:t>
            </a:r>
            <a:r>
              <a:rPr lang="en-US" altLang="ja-JP" sz="1400" dirty="0" smtClean="0"/>
              <a:t> (</a:t>
            </a:r>
            <a:r>
              <a:rPr lang="ja-JP" altLang="en-US" sz="1400" dirty="0" smtClean="0"/>
              <a:t>査読なし</a:t>
            </a:r>
            <a:r>
              <a:rPr lang="en-US" altLang="ja-JP" sz="1400" dirty="0" smtClean="0"/>
              <a:t>)</a:t>
            </a:r>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“Estimating </a:t>
            </a:r>
            <a:r>
              <a:rPr lang="en-US" sz="1400" dirty="0"/>
              <a:t>the process of cancer progression with </a:t>
            </a:r>
            <a:r>
              <a:rPr lang="en-US" sz="1400" dirty="0" smtClean="0"/>
              <a:t>Wright-Fisher model”, </a:t>
            </a:r>
            <a:r>
              <a:rPr lang="en-US" sz="1400" dirty="0"/>
              <a:t>9th Asian Young Researchers Conference on Computational and Omics Biology, </a:t>
            </a:r>
            <a:r>
              <a:rPr lang="en-US" sz="1400" dirty="0" smtClean="0"/>
              <a:t>Singapore</a:t>
            </a:r>
            <a:r>
              <a:rPr lang="en-US" sz="1400" dirty="0"/>
              <a:t>, Jan 2016</a:t>
            </a:r>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“Inferring </a:t>
            </a:r>
            <a:r>
              <a:rPr lang="en-US" sz="1400" dirty="0"/>
              <a:t>tumor clonal evolution integrating genetic drift and </a:t>
            </a:r>
            <a:r>
              <a:rPr lang="en-US" sz="1400" dirty="0" smtClean="0"/>
              <a:t>Bayesian statistical modeling”, </a:t>
            </a:r>
            <a:r>
              <a:rPr lang="en-US" sz="1400" dirty="0"/>
              <a:t>NIG International Symposium 2016, </a:t>
            </a:r>
            <a:r>
              <a:rPr lang="en-US" sz="1400" dirty="0" smtClean="0"/>
              <a:t>Tokyo, </a:t>
            </a:r>
            <a:r>
              <a:rPr lang="en-US" sz="1400" dirty="0"/>
              <a:t>Jan 2016</a:t>
            </a:r>
          </a:p>
          <a:p>
            <a:pPr marL="0" indent="0">
              <a:buNone/>
            </a:pPr>
            <a:r>
              <a:rPr lang="en-US" sz="1400" dirty="0"/>
              <a:t>⃝Yutaro </a:t>
            </a:r>
            <a:r>
              <a:rPr lang="en-US" sz="1400" dirty="0" err="1"/>
              <a:t>Konta</a:t>
            </a:r>
            <a:r>
              <a:rPr lang="en-US" sz="1400" dirty="0"/>
              <a:t> and Hisanori </a:t>
            </a:r>
            <a:r>
              <a:rPr lang="en-US" sz="1400" dirty="0" err="1" smtClean="0"/>
              <a:t>Kiryu</a:t>
            </a:r>
            <a:r>
              <a:rPr lang="en-US" sz="1400" dirty="0" smtClean="0"/>
              <a:t>. ”Analyzing </a:t>
            </a:r>
            <a:r>
              <a:rPr lang="en-US" sz="1400" dirty="0"/>
              <a:t>the dynamics of cancer </a:t>
            </a:r>
            <a:r>
              <a:rPr lang="en-US" sz="1400" dirty="0" smtClean="0"/>
              <a:t>progression from </a:t>
            </a:r>
            <a:r>
              <a:rPr lang="en-US" sz="1400" dirty="0"/>
              <a:t>an evolutionary </a:t>
            </a:r>
            <a:r>
              <a:rPr lang="en-US" sz="1400" dirty="0" smtClean="0"/>
              <a:t>perspective through </a:t>
            </a:r>
            <a:r>
              <a:rPr lang="en-US" sz="1400" dirty="0"/>
              <a:t>copy number and mutation </a:t>
            </a:r>
            <a:r>
              <a:rPr lang="en-US" sz="1400" dirty="0" smtClean="0"/>
              <a:t>profiling”, GIW 2016, Shanghai, Oct 2016</a:t>
            </a:r>
          </a:p>
          <a:p>
            <a:pPr marL="0" indent="0">
              <a:buNone/>
            </a:pPr>
            <a:r>
              <a:rPr lang="ja-JP" altLang="en-US" sz="1400" dirty="0" smtClean="0"/>
              <a:t>その他、国内学会における口頭発表</a:t>
            </a:r>
            <a:r>
              <a:rPr lang="en-US" altLang="ja-JP" sz="1400" dirty="0" smtClean="0"/>
              <a:t> (</a:t>
            </a:r>
            <a:r>
              <a:rPr lang="ja-JP" altLang="en-US" sz="1400" dirty="0" smtClean="0"/>
              <a:t>査読なし</a:t>
            </a:r>
            <a:r>
              <a:rPr lang="en-US" altLang="ja-JP" sz="1400" dirty="0" smtClean="0"/>
              <a:t>) 2</a:t>
            </a:r>
            <a:r>
              <a:rPr lang="ja-JP" altLang="en-US" sz="1400" dirty="0" smtClean="0"/>
              <a:t>件</a:t>
            </a:r>
            <a:r>
              <a:rPr lang="en-US" altLang="ja-JP" sz="1400" dirty="0" smtClean="0"/>
              <a:t>, </a:t>
            </a:r>
            <a:r>
              <a:rPr lang="ja-JP" altLang="en-US" sz="1400" dirty="0" smtClean="0"/>
              <a:t>ポスター発表</a:t>
            </a:r>
            <a:r>
              <a:rPr lang="en-US" altLang="ja-JP" sz="1400" dirty="0" smtClean="0"/>
              <a:t> (</a:t>
            </a:r>
            <a:r>
              <a:rPr lang="ja-JP" altLang="en-US" sz="1400" dirty="0" smtClean="0"/>
              <a:t>査読なし</a:t>
            </a:r>
            <a:r>
              <a:rPr lang="en-US" altLang="ja-JP" sz="1400" dirty="0" smtClean="0"/>
              <a:t>) 2</a:t>
            </a:r>
            <a:r>
              <a:rPr lang="ja-JP" altLang="en-US" sz="1400" dirty="0" smtClean="0"/>
              <a:t>件</a:t>
            </a:r>
            <a:endParaRPr lang="en-US" sz="1400" dirty="0"/>
          </a:p>
        </p:txBody>
      </p:sp>
    </p:spTree>
    <p:extLst>
      <p:ext uri="{BB962C8B-B14F-4D97-AF65-F5344CB8AC3E}">
        <p14:creationId xmlns:p14="http://schemas.microsoft.com/office/powerpoint/2010/main" val="838054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068" y="1488613"/>
                <a:ext cx="6347714" cy="3880773"/>
              </a:xfrm>
            </p:spPr>
            <p:txBody>
              <a:bodyPr/>
              <a:lstStyle/>
              <a:p>
                <a:r>
                  <a:rPr lang="ja-JP" altLang="en-US"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smtClean="0"/>
                  <a:t>の同定</a:t>
                </a:r>
                <a:endParaRPr lang="en-US" altLang="ja-JP" dirty="0" smtClean="0"/>
              </a:p>
              <a:p>
                <a:r>
                  <a:rPr lang="ja-JP" altLang="en-US" smtClean="0"/>
                  <a:t>各部分型の誕生時刻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a:t>解くべき問題</a:t>
            </a:r>
            <a:endParaRPr lang="en-US" altLang="ja-JP" dirty="0"/>
          </a:p>
          <a:p>
            <a:pPr marL="457200" lvl="1" indent="0">
              <a:buNone/>
            </a:pPr>
            <a:r>
              <a:rPr lang="en-US" altLang="ja-JP" dirty="0"/>
              <a:t>Input:	</a:t>
            </a:r>
            <a:r>
              <a:rPr lang="ja-JP" altLang="en-US" dirty="0"/>
              <a:t>各一</a:t>
            </a:r>
            <a:r>
              <a:rPr lang="ja-JP" altLang="en-US" dirty="0" smtClean="0"/>
              <a:t>塩基変異</a:t>
            </a:r>
            <a:r>
              <a:rPr lang="en-US" altLang="ja-JP" dirty="0" smtClean="0"/>
              <a:t>(SNV)</a:t>
            </a:r>
            <a:r>
              <a:rPr lang="ja-JP" altLang="en-US" dirty="0"/>
              <a:t>位置における</a:t>
            </a:r>
            <a:r>
              <a:rPr lang="en-US" altLang="ja-JP" dirty="0"/>
              <a:t>NGS</a:t>
            </a:r>
            <a:r>
              <a:rPr lang="ja-JP" altLang="en-US" dirty="0"/>
              <a:t>リードの総数と変異リード数</a:t>
            </a:r>
            <a:endParaRPr lang="en-US" altLang="ja-JP" dirty="0"/>
          </a:p>
          <a:p>
            <a:pPr marL="457200" lvl="1" indent="0">
              <a:buNone/>
            </a:pPr>
            <a:r>
              <a:rPr lang="en-US" altLang="ja-JP" dirty="0"/>
              <a:t>Output:	</a:t>
            </a:r>
            <a:r>
              <a:rPr lang="ja-JP" altLang="en-US" dirty="0"/>
              <a:t>部分型の構成比と誕生時刻および増殖率</a:t>
            </a:r>
            <a:endParaRPr lang="en-US" altLang="ja-JP" dirty="0"/>
          </a:p>
          <a:p>
            <a:endParaRPr lang="en-US" altLang="ja-JP" dirty="0" smtClean="0"/>
          </a:p>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680946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95082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smtClean="0"/>
              </a:p>
              <a:p>
                <a:pPr lvl="1"/>
                <a:r>
                  <a:rPr lang="ja-JP" altLang="en-US" dirty="0" smtClean="0">
                    <a:solidFill>
                      <a:srgbClr val="FF0000"/>
                    </a:solidFill>
                  </a:rPr>
                  <a:t>単一の部分型</a:t>
                </a:r>
                <a:r>
                  <a:rPr lang="ja-JP" altLang="en-US" dirty="0" smtClean="0"/>
                  <a:t>のみで構成されている場合、</a:t>
                </a:r>
                <a:r>
                  <a:rPr lang="ja-JP" altLang="en-US" dirty="0"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6595</TotalTime>
  <Words>3017</Words>
  <Application>Microsoft Macintosh PowerPoint</Application>
  <PresentationFormat>On-screen Show (4:3)</PresentationFormat>
  <Paragraphs>287</Paragraphs>
  <Slides>22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Cambria Math</vt:lpstr>
      <vt:lpstr>Hiragino Mincho ProN W3</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バルクシーケンシング</vt:lpstr>
      <vt:lpstr>Methods IV</vt:lpstr>
      <vt:lpstr>EM algorithm</vt:lpstr>
      <vt:lpstr>Results I -SNV数と推定精度の関係-</vt:lpstr>
      <vt:lpstr>Results II -Sequencing depthと推定精度の関係-</vt:lpstr>
      <vt:lpstr>Results III -正解の誕生時刻パラメータを変えた場合-</vt:lpstr>
      <vt:lpstr>Results IV -正解の構成比パラメータを変えた場合-</vt:lpstr>
      <vt:lpstr>Conclusions</vt:lpstr>
      <vt:lpstr>Future works</vt:lpstr>
      <vt:lpstr>Acknowledgements</vt:lpstr>
      <vt:lpstr>業績</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414</cp:revision>
  <cp:lastPrinted>2016-09-13T01:55:39Z</cp:lastPrinted>
  <dcterms:created xsi:type="dcterms:W3CDTF">2016-09-09T19:19:12Z</dcterms:created>
  <dcterms:modified xsi:type="dcterms:W3CDTF">2017-02-06T00:34:53Z</dcterms:modified>
</cp:coreProperties>
</file>